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84722" autoAdjust="0"/>
  </p:normalViewPr>
  <p:slideViewPr>
    <p:cSldViewPr snapToGrid="0" snapToObjects="1">
      <p:cViewPr>
        <p:scale>
          <a:sx n="135" d="100"/>
          <a:sy n="135" d="100"/>
        </p:scale>
        <p:origin x="-200" y="-45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93CA-746C-2A48-9E4C-4A7B7083E94A}" type="datetimeFigureOut">
              <a:rPr lang="en-US" smtClean="0"/>
              <a:t>9/6/21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103BE-44BC-C34B-A315-E13B31FC3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036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93CA-746C-2A48-9E4C-4A7B7083E94A}" type="datetimeFigureOut">
              <a:rPr lang="en-US" smtClean="0"/>
              <a:t>9/6/21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103BE-44BC-C34B-A315-E13B31FC3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24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93CA-746C-2A48-9E4C-4A7B7083E94A}" type="datetimeFigureOut">
              <a:rPr lang="en-US" smtClean="0"/>
              <a:t>9/6/21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103BE-44BC-C34B-A315-E13B31FC3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787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93CA-746C-2A48-9E4C-4A7B7083E94A}" type="datetimeFigureOut">
              <a:rPr lang="en-US" smtClean="0"/>
              <a:t>9/6/21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103BE-44BC-C34B-A315-E13B31FC3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856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93CA-746C-2A48-9E4C-4A7B7083E94A}" type="datetimeFigureOut">
              <a:rPr lang="en-US" smtClean="0"/>
              <a:t>9/6/21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103BE-44BC-C34B-A315-E13B31FC3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15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93CA-746C-2A48-9E4C-4A7B7083E94A}" type="datetimeFigureOut">
              <a:rPr lang="en-US" smtClean="0"/>
              <a:t>9/6/21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103BE-44BC-C34B-A315-E13B31FC3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299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93CA-746C-2A48-9E4C-4A7B7083E94A}" type="datetimeFigureOut">
              <a:rPr lang="en-US" smtClean="0"/>
              <a:t>9/6/21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103BE-44BC-C34B-A315-E13B31FC3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837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93CA-746C-2A48-9E4C-4A7B7083E94A}" type="datetimeFigureOut">
              <a:rPr lang="en-US" smtClean="0"/>
              <a:t>9/6/21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103BE-44BC-C34B-A315-E13B31FC3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867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93CA-746C-2A48-9E4C-4A7B7083E94A}" type="datetimeFigureOut">
              <a:rPr lang="en-US" smtClean="0"/>
              <a:t>9/6/21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103BE-44BC-C34B-A315-E13B31FC3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353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93CA-746C-2A48-9E4C-4A7B7083E94A}" type="datetimeFigureOut">
              <a:rPr lang="en-US" smtClean="0"/>
              <a:t>9/6/21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103BE-44BC-C34B-A315-E13B31FC3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50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93CA-746C-2A48-9E4C-4A7B7083E94A}" type="datetimeFigureOut">
              <a:rPr lang="en-US" smtClean="0"/>
              <a:t>9/6/21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103BE-44BC-C34B-A315-E13B31FC3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6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093CA-746C-2A48-9E4C-4A7B7083E94A}" type="datetimeFigureOut">
              <a:rPr lang="en-US" smtClean="0"/>
              <a:t>9/6/21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103BE-44BC-C34B-A315-E13B31FC3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891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1" Type="http://schemas.microsoft.com/office/2007/relationships/media" Target="../media/media1.gif"/><Relationship Id="rId2" Type="http://schemas.openxmlformats.org/officeDocument/2006/relationships/video" Target="../media/media1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1" Type="http://schemas.microsoft.com/office/2007/relationships/media" Target="../media/media2.gif"/><Relationship Id="rId2" Type="http://schemas.openxmlformats.org/officeDocument/2006/relationships/video" Target="../media/media2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33680" y="97153"/>
            <a:ext cx="8873024" cy="95410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CMIP6-forced high resolution ocean/sea-ice projections </a:t>
            </a:r>
            <a:endParaRPr lang="en-US" sz="2800" dirty="0" smtClean="0"/>
          </a:p>
          <a:p>
            <a:pPr algn="ctr"/>
            <a:r>
              <a:rPr lang="en-US" sz="2800" dirty="0" smtClean="0"/>
              <a:t>using the ACCESS</a:t>
            </a:r>
            <a:r>
              <a:rPr lang="en-US" sz="2800" dirty="0"/>
              <a:t>-OM-</a:t>
            </a:r>
            <a:r>
              <a:rPr lang="en-US" sz="2800" dirty="0" smtClean="0"/>
              <a:t>01 model</a:t>
            </a:r>
            <a:endParaRPr lang="en-US" sz="2800" b="1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4887" y="846659"/>
            <a:ext cx="1459832" cy="12582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t="49603"/>
          <a:stretch/>
        </p:blipFill>
        <p:spPr>
          <a:xfrm>
            <a:off x="4653172" y="2444805"/>
            <a:ext cx="4446748" cy="217747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/>
          <a:srcRect r="17998"/>
          <a:stretch/>
        </p:blipFill>
        <p:spPr>
          <a:xfrm>
            <a:off x="510728" y="1117031"/>
            <a:ext cx="3973426" cy="396955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/>
          <a:srcRect l="81459" t="3398"/>
          <a:stretch/>
        </p:blipFill>
        <p:spPr>
          <a:xfrm>
            <a:off x="126563" y="2302236"/>
            <a:ext cx="630826" cy="2692526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2" name="Rectangle 21"/>
          <p:cNvSpPr/>
          <p:nvPr/>
        </p:nvSpPr>
        <p:spPr>
          <a:xfrm>
            <a:off x="3439412" y="4635902"/>
            <a:ext cx="2089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Morrison et al.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840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eat_Flux_4km_Annual-mean_Ref.2001_WTHMP.CNTL_0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7"/>
          <a:stretch/>
        </p:blipFill>
        <p:spPr>
          <a:xfrm>
            <a:off x="9413" y="571371"/>
            <a:ext cx="9144000" cy="45815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26728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[Winds + Warming + MW] </a:t>
            </a:r>
            <a:endParaRPr lang="en-US" b="1" dirty="0" smtClean="0"/>
          </a:p>
          <a:p>
            <a:pPr algn="ctr"/>
            <a:r>
              <a:rPr lang="en-US" b="1" dirty="0" smtClean="0"/>
              <a:t>minus CONTROL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588090" y="49938"/>
            <a:ext cx="15559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ALL FORCINGS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RESPONSE</a:t>
            </a:r>
            <a:endParaRPr lang="en-US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636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eat_Flux_4km_Annual-mean_Ref.2001_WTHMP.WTHP_0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9"/>
          <a:stretch/>
        </p:blipFill>
        <p:spPr>
          <a:xfrm>
            <a:off x="0" y="555030"/>
            <a:ext cx="9144000" cy="459094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26728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[Winds + Warming + MW] </a:t>
            </a:r>
            <a:endParaRPr lang="en-US" b="1" dirty="0" smtClean="0"/>
          </a:p>
          <a:p>
            <a:pPr algn="ctr"/>
            <a:r>
              <a:rPr lang="en-US" b="1" dirty="0" smtClean="0"/>
              <a:t>minus </a:t>
            </a:r>
            <a:r>
              <a:rPr lang="en-US" b="1" dirty="0" smtClean="0"/>
              <a:t>[Winds + Warming]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657633" y="49938"/>
            <a:ext cx="1416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3366FF"/>
                </a:solidFill>
              </a:rPr>
              <a:t>MELTWATER</a:t>
            </a:r>
            <a:endParaRPr lang="en-US" b="1" dirty="0" smtClean="0">
              <a:solidFill>
                <a:srgbClr val="3366FF"/>
              </a:solidFill>
            </a:endParaRPr>
          </a:p>
          <a:p>
            <a:pPr algn="ctr"/>
            <a:r>
              <a:rPr lang="en-US" b="1" dirty="0" smtClean="0">
                <a:solidFill>
                  <a:srgbClr val="3366FF"/>
                </a:solidFill>
              </a:rPr>
              <a:t>RESPONSE</a:t>
            </a:r>
            <a:endParaRPr lang="en-US" b="1" dirty="0" smtClean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447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865353" y="870239"/>
            <a:ext cx="7558980" cy="3918131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en-US" dirty="0" smtClean="0"/>
              <a:t>New high-resolution CMIP6-forced ocean-sea-ice simulations run out to 2040 (with </a:t>
            </a:r>
            <a:r>
              <a:rPr lang="en-US" dirty="0" smtClean="0">
                <a:solidFill>
                  <a:srgbClr val="3366FF"/>
                </a:solidFill>
              </a:rPr>
              <a:t>added MW</a:t>
            </a:r>
            <a:r>
              <a:rPr lang="en-US" dirty="0" smtClean="0"/>
              <a:t>)</a:t>
            </a:r>
            <a:endParaRPr lang="en-US" dirty="0" smtClean="0"/>
          </a:p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en-US" dirty="0" smtClean="0"/>
              <a:t>Southern Ocean subsurface warming at high-</a:t>
            </a:r>
            <a:r>
              <a:rPr lang="en-US" dirty="0" smtClean="0"/>
              <a:t>latitudes </a:t>
            </a:r>
            <a:r>
              <a:rPr lang="mr-IN" dirty="0" smtClean="0">
                <a:solidFill>
                  <a:srgbClr val="3366FF"/>
                </a:solidFill>
              </a:rPr>
              <a:t>–</a:t>
            </a:r>
            <a:r>
              <a:rPr lang="en-US" dirty="0" smtClean="0">
                <a:solidFill>
                  <a:srgbClr val="3366FF"/>
                </a:solidFill>
              </a:rPr>
              <a:t> amplifying feedback for ice-shelf melt</a:t>
            </a:r>
            <a:endParaRPr lang="en-US" dirty="0" smtClean="0">
              <a:solidFill>
                <a:srgbClr val="3366FF"/>
              </a:solidFill>
            </a:endParaRPr>
          </a:p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en-US" dirty="0" smtClean="0"/>
              <a:t>Projected AABW </a:t>
            </a:r>
            <a:r>
              <a:rPr lang="en-US" dirty="0" smtClean="0">
                <a:solidFill>
                  <a:srgbClr val="FF0000"/>
                </a:solidFill>
              </a:rPr>
              <a:t>warming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3366FF"/>
                </a:solidFill>
              </a:rPr>
              <a:t>freshening</a:t>
            </a:r>
            <a:r>
              <a:rPr lang="en-US" dirty="0" smtClean="0"/>
              <a:t>, contraction </a:t>
            </a:r>
            <a:r>
              <a:rPr lang="en-US" dirty="0" smtClean="0"/>
              <a:t>and </a:t>
            </a:r>
            <a:r>
              <a:rPr lang="en-US" i="1" dirty="0" smtClean="0"/>
              <a:t>overturning slowdown</a:t>
            </a:r>
            <a:endParaRPr lang="en-US" i="1" dirty="0" smtClean="0"/>
          </a:p>
          <a:p>
            <a:pPr marL="0" indent="0">
              <a:lnSpc>
                <a:spcPct val="200000"/>
              </a:lnSpc>
              <a:buNone/>
            </a:pPr>
            <a:endParaRPr lang="en-US" dirty="0" smtClean="0"/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5852" y="-279247"/>
            <a:ext cx="1922522" cy="9951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  <a:spcBef>
                <a:spcPct val="20000"/>
              </a:spcBef>
            </a:pPr>
            <a:r>
              <a:rPr lang="en-US" sz="3200" b="1" u="sng" dirty="0" smtClean="0">
                <a:solidFill>
                  <a:prstClr val="black"/>
                </a:solidFill>
              </a:rPr>
              <a:t>Summary:</a:t>
            </a:r>
            <a:endParaRPr lang="en-US" sz="3200" b="1" u="sng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447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" y="401319"/>
            <a:ext cx="6509886" cy="9384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" y="81558"/>
            <a:ext cx="3202940" cy="3197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6243" b="47278"/>
          <a:stretch/>
        </p:blipFill>
        <p:spPr>
          <a:xfrm>
            <a:off x="441139" y="1338215"/>
            <a:ext cx="8437726" cy="368295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910565" y="2882795"/>
            <a:ext cx="1051289" cy="58477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OBS</a:t>
            </a:r>
            <a:endParaRPr lang="en-US" sz="3200" dirty="0">
              <a:solidFill>
                <a:srgbClr val="8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814023" y="3041839"/>
            <a:ext cx="1438815" cy="58477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CMIP6</a:t>
            </a:r>
            <a:endParaRPr lang="en-US" sz="3200" dirty="0">
              <a:solidFill>
                <a:srgbClr val="8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415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209" y="333824"/>
            <a:ext cx="3558445" cy="2672129"/>
          </a:xfrm>
          <a:prstGeom prst="rect">
            <a:avLst/>
          </a:prstGeom>
        </p:spPr>
      </p:pic>
      <p:pic>
        <p:nvPicPr>
          <p:cNvPr id="3" name="Picture 2" descr="SAM_historical+projected_CMIP+ERA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67"/>
          <a:stretch/>
        </p:blipFill>
        <p:spPr>
          <a:xfrm>
            <a:off x="166490" y="461666"/>
            <a:ext cx="4191401" cy="231104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4869" y="1"/>
            <a:ext cx="24451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SAM projections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157337" y="-476"/>
            <a:ext cx="33300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Global SAT projections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03286" y="2700142"/>
            <a:ext cx="3112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M</a:t>
            </a:r>
            <a:r>
              <a:rPr lang="en-US" sz="2400" i="1" dirty="0" err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eltwater</a:t>
            </a:r>
            <a:r>
              <a:rPr lang="en-US" sz="2400" i="1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i="1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projections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2728" t="95576" b="2072"/>
          <a:stretch/>
        </p:blipFill>
        <p:spPr>
          <a:xfrm>
            <a:off x="1293385" y="4971003"/>
            <a:ext cx="6734925" cy="1724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462" y="3106458"/>
            <a:ext cx="7063441" cy="184974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970727" y="4151969"/>
            <a:ext cx="1223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3366FF"/>
                </a:solidFill>
                <a:latin typeface="Arial" charset="0"/>
                <a:ea typeface="ＭＳ Ｐゴシック" charset="0"/>
                <a:cs typeface="ＭＳ Ｐゴシック" charset="0"/>
              </a:rPr>
              <a:t>Antarctica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461330" y="3321535"/>
            <a:ext cx="1285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3366FF"/>
                </a:solidFill>
                <a:latin typeface="Arial" charset="0"/>
                <a:ea typeface="ＭＳ Ｐゴシック" charset="0"/>
                <a:cs typeface="ＭＳ Ｐゴシック" charset="0"/>
              </a:rPr>
              <a:t>Greenland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947489" y="3983255"/>
            <a:ext cx="1079793" cy="584776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600" i="1" dirty="0" err="1" smtClean="0">
                <a:solidFill>
                  <a:prstClr val="black"/>
                </a:solidFill>
              </a:rPr>
              <a:t>Golledge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</a:p>
          <a:p>
            <a:pPr algn="ctr"/>
            <a:r>
              <a:rPr lang="en-US" sz="1600" i="1" dirty="0" smtClean="0">
                <a:solidFill>
                  <a:prstClr val="black"/>
                </a:solidFill>
              </a:rPr>
              <a:t>et al. 2019</a:t>
            </a:r>
            <a:endParaRPr lang="en-US" sz="1600" dirty="0"/>
          </a:p>
        </p:txBody>
      </p:sp>
      <p:sp>
        <p:nvSpPr>
          <p:cNvPr id="15" name="Rectangle 14"/>
          <p:cNvSpPr/>
          <p:nvPr/>
        </p:nvSpPr>
        <p:spPr>
          <a:xfrm>
            <a:off x="3553891" y="1867712"/>
            <a:ext cx="1074783" cy="58477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600" i="1" dirty="0" err="1" smtClean="0">
                <a:solidFill>
                  <a:prstClr val="black"/>
                </a:solidFill>
              </a:rPr>
              <a:t>Goyal</a:t>
            </a:r>
            <a:endParaRPr lang="en-US" sz="1600" i="1" dirty="0" smtClean="0">
              <a:solidFill>
                <a:prstClr val="black"/>
              </a:solidFill>
            </a:endParaRPr>
          </a:p>
          <a:p>
            <a:pPr algn="ctr"/>
            <a:r>
              <a:rPr lang="en-US" sz="1600" i="1" dirty="0" smtClean="0">
                <a:solidFill>
                  <a:prstClr val="black"/>
                </a:solidFill>
              </a:rPr>
              <a:t>et al. 2021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55143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-37628" y="-106572"/>
            <a:ext cx="5343394" cy="2556363"/>
          </a:xfrm>
          <a:ln>
            <a:solidFill>
              <a:srgbClr val="000000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900" b="1" u="sng" dirty="0" smtClean="0"/>
              <a:t>ACCESS-OM-01 model SIMULATIONS:</a:t>
            </a:r>
            <a:endParaRPr lang="en-US" sz="2900" b="1" i="1" u="sng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600" dirty="0" smtClean="0"/>
              <a:t>• Control RYF simulation 		1991 </a:t>
            </a:r>
            <a:r>
              <a:rPr lang="mr-IN" sz="2600" dirty="0" smtClean="0"/>
              <a:t>–</a:t>
            </a:r>
            <a:r>
              <a:rPr lang="en-US" sz="2600" dirty="0" smtClean="0"/>
              <a:t> 2100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600" dirty="0" smtClean="0"/>
              <a:t>• Winds </a:t>
            </a:r>
            <a:r>
              <a:rPr lang="en-US" sz="2600" dirty="0" smtClean="0">
                <a:solidFill>
                  <a:srgbClr val="FF0000"/>
                </a:solidFill>
              </a:rPr>
              <a:t>+ Warming </a:t>
            </a:r>
            <a:r>
              <a:rPr lang="en-US" sz="2600" dirty="0" smtClean="0"/>
              <a:t>			</a:t>
            </a:r>
            <a:r>
              <a:rPr lang="en-US" sz="2600" dirty="0" smtClean="0"/>
              <a:t>1991 </a:t>
            </a:r>
            <a:r>
              <a:rPr lang="mr-IN" sz="2600" dirty="0" smtClean="0"/>
              <a:t>–</a:t>
            </a:r>
            <a:r>
              <a:rPr lang="en-US" sz="2600" dirty="0" smtClean="0"/>
              <a:t> 2100</a:t>
            </a:r>
            <a:endParaRPr lang="en-US" sz="2600" dirty="0" smtClean="0">
              <a:solidFill>
                <a:srgbClr val="FF0000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600" dirty="0" smtClean="0"/>
              <a:t>• Winds </a:t>
            </a:r>
            <a:r>
              <a:rPr lang="en-US" sz="2600" dirty="0" smtClean="0">
                <a:solidFill>
                  <a:srgbClr val="FF0000"/>
                </a:solidFill>
              </a:rPr>
              <a:t>+ Warming </a:t>
            </a:r>
            <a:r>
              <a:rPr lang="en-US" sz="2600" dirty="0" smtClean="0">
                <a:solidFill>
                  <a:srgbClr val="3366FF"/>
                </a:solidFill>
              </a:rPr>
              <a:t>+ MW</a:t>
            </a:r>
            <a:r>
              <a:rPr lang="en-US" sz="2600" dirty="0" smtClean="0"/>
              <a:t>	</a:t>
            </a:r>
            <a:r>
              <a:rPr lang="en-US" sz="2600" dirty="0" smtClean="0"/>
              <a:t>	2000 </a:t>
            </a:r>
            <a:r>
              <a:rPr lang="mr-IN" sz="2600" dirty="0" smtClean="0"/>
              <a:t>–</a:t>
            </a:r>
            <a:r>
              <a:rPr lang="en-US" sz="2600" dirty="0" smtClean="0"/>
              <a:t> 2100</a:t>
            </a:r>
            <a:endParaRPr lang="en-US" sz="2600" dirty="0" smtClean="0">
              <a:solidFill>
                <a:srgbClr val="FF0000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600" dirty="0" smtClean="0">
                <a:solidFill>
                  <a:srgbClr val="3366FF"/>
                </a:solidFill>
              </a:rPr>
              <a:t> </a:t>
            </a:r>
            <a:r>
              <a:rPr lang="en-US" sz="2600" dirty="0">
                <a:solidFill>
                  <a:srgbClr val="3366FF"/>
                </a:solidFill>
              </a:rPr>
              <a:t>	</a:t>
            </a:r>
            <a:r>
              <a:rPr lang="en-US" sz="2600" dirty="0" smtClean="0">
                <a:solidFill>
                  <a:srgbClr val="3366FF"/>
                </a:solidFill>
                <a:sym typeface="Wingdings"/>
              </a:rPr>
              <a:t> </a:t>
            </a:r>
            <a:r>
              <a:rPr lang="en-US" sz="2600" dirty="0" smtClean="0">
                <a:solidFill>
                  <a:srgbClr val="3366FF"/>
                </a:solidFill>
                <a:sym typeface="Wingdings"/>
              </a:rPr>
              <a:t>gradual transient CMIP6 </a:t>
            </a:r>
            <a:r>
              <a:rPr lang="en-US" sz="2600" dirty="0" smtClean="0">
                <a:solidFill>
                  <a:srgbClr val="3366FF"/>
                </a:solidFill>
                <a:sym typeface="Wingdings"/>
              </a:rPr>
              <a:t>zonal mean forcing</a:t>
            </a:r>
            <a:endParaRPr lang="en-US" sz="2600" dirty="0" smtClean="0">
              <a:solidFill>
                <a:srgbClr val="3366FF"/>
              </a:solidFill>
              <a:sym typeface="Wingdings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600" dirty="0">
                <a:solidFill>
                  <a:srgbClr val="3366FF"/>
                </a:solidFill>
                <a:sym typeface="Wingdings"/>
              </a:rPr>
              <a:t>	</a:t>
            </a:r>
            <a:r>
              <a:rPr lang="en-US" sz="2600" dirty="0" smtClean="0">
                <a:solidFill>
                  <a:srgbClr val="3366FF"/>
                </a:solidFill>
                <a:sym typeface="Wingdings"/>
              </a:rPr>
              <a:t> </a:t>
            </a:r>
            <a:r>
              <a:rPr lang="en-US" sz="2600" dirty="0" smtClean="0">
                <a:solidFill>
                  <a:srgbClr val="3366FF"/>
                </a:solidFill>
                <a:sym typeface="Wingdings"/>
              </a:rPr>
              <a:t>run from 2000 </a:t>
            </a:r>
            <a:r>
              <a:rPr lang="mr-IN" sz="2600" dirty="0" smtClean="0">
                <a:solidFill>
                  <a:srgbClr val="3366FF"/>
                </a:solidFill>
                <a:sym typeface="Wingdings"/>
              </a:rPr>
              <a:t>–</a:t>
            </a:r>
            <a:r>
              <a:rPr lang="en-US" sz="2600" dirty="0" smtClean="0">
                <a:solidFill>
                  <a:srgbClr val="3366FF"/>
                </a:solidFill>
                <a:sym typeface="Wingdings"/>
              </a:rPr>
              <a:t> </a:t>
            </a:r>
            <a:r>
              <a:rPr lang="en-US" sz="2600" dirty="0" smtClean="0">
                <a:solidFill>
                  <a:srgbClr val="3366FF"/>
                </a:solidFill>
                <a:sym typeface="Wingdings"/>
              </a:rPr>
              <a:t>2100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i="1" dirty="0">
                <a:solidFill>
                  <a:prstClr val="black"/>
                </a:solidFill>
              </a:rPr>
              <a:t> </a:t>
            </a:r>
            <a:r>
              <a:rPr lang="en-US" sz="2000" i="1" dirty="0" smtClean="0">
                <a:solidFill>
                  <a:prstClr val="black"/>
                </a:solidFill>
              </a:rPr>
              <a:t>     (</a:t>
            </a:r>
            <a:r>
              <a:rPr lang="en-US" sz="2000" i="1" dirty="0">
                <a:solidFill>
                  <a:prstClr val="black"/>
                </a:solidFill>
              </a:rPr>
              <a:t>run at both 1</a:t>
            </a:r>
            <a:r>
              <a:rPr lang="it-IT" sz="2000" i="1" dirty="0">
                <a:solidFill>
                  <a:prstClr val="black"/>
                </a:solidFill>
              </a:rPr>
              <a:t>°</a:t>
            </a:r>
            <a:r>
              <a:rPr lang="en-US" sz="2000" i="1" dirty="0">
                <a:solidFill>
                  <a:prstClr val="black"/>
                </a:solidFill>
              </a:rPr>
              <a:t> and 0.1</a:t>
            </a:r>
            <a:r>
              <a:rPr lang="it-IT" sz="2000" i="1" dirty="0">
                <a:solidFill>
                  <a:prstClr val="black"/>
                </a:solidFill>
              </a:rPr>
              <a:t>°</a:t>
            </a:r>
            <a:r>
              <a:rPr lang="en-US" sz="2000" i="1" dirty="0">
                <a:solidFill>
                  <a:prstClr val="black"/>
                </a:solidFill>
              </a:rPr>
              <a:t> resolution)</a:t>
            </a:r>
            <a:endParaRPr lang="en-US" sz="2000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2100" dirty="0" smtClean="0">
              <a:solidFill>
                <a:srgbClr val="3366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5688"/>
          <a:stretch/>
        </p:blipFill>
        <p:spPr>
          <a:xfrm>
            <a:off x="141111" y="2831629"/>
            <a:ext cx="5567070" cy="218575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77664" y="2507595"/>
            <a:ext cx="2476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Surface air temperature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67631" y="2505854"/>
            <a:ext cx="2199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Surface LW radiation</a:t>
            </a:r>
            <a:endParaRPr lang="en-US" i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864" t="6029"/>
          <a:stretch/>
        </p:blipFill>
        <p:spPr>
          <a:xfrm>
            <a:off x="5708181" y="2424014"/>
            <a:ext cx="3229595" cy="271948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993904" y="2080460"/>
            <a:ext cx="2598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Surface </a:t>
            </a:r>
            <a:r>
              <a:rPr lang="en-US" i="1" dirty="0" smtClean="0"/>
              <a:t>zonal wind </a:t>
            </a:r>
            <a:r>
              <a:rPr lang="en-US" i="1" dirty="0" smtClean="0"/>
              <a:t>speed</a:t>
            </a:r>
            <a:endParaRPr lang="en-US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12348"/>
          <a:stretch/>
        </p:blipFill>
        <p:spPr>
          <a:xfrm>
            <a:off x="5305766" y="46145"/>
            <a:ext cx="3713811" cy="205312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684988" y="-94070"/>
            <a:ext cx="1185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solidFill>
                  <a:srgbClr val="3366FF"/>
                </a:solidFill>
              </a:rPr>
              <a:t>Meltwater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50390" y="729995"/>
            <a:ext cx="852254" cy="46166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200" i="1" dirty="0" err="1" smtClean="0">
                <a:solidFill>
                  <a:prstClr val="black"/>
                </a:solidFill>
              </a:rPr>
              <a:t>Golledge</a:t>
            </a:r>
            <a:r>
              <a:rPr lang="en-US" sz="1200" i="1" dirty="0" smtClean="0">
                <a:solidFill>
                  <a:prstClr val="black"/>
                </a:solidFill>
              </a:rPr>
              <a:t> </a:t>
            </a:r>
          </a:p>
          <a:p>
            <a:pPr algn="ctr"/>
            <a:r>
              <a:rPr lang="en-US" sz="1200" i="1" dirty="0" smtClean="0">
                <a:solidFill>
                  <a:prstClr val="black"/>
                </a:solidFill>
              </a:rPr>
              <a:t>et al. 2019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55143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941" y="-252176"/>
            <a:ext cx="86868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Other studies have applied </a:t>
            </a:r>
            <a:r>
              <a:rPr lang="en-US" sz="3200" dirty="0" smtClean="0"/>
              <a:t>MW </a:t>
            </a:r>
            <a:r>
              <a:rPr lang="en-US" sz="3200" dirty="0" smtClean="0"/>
              <a:t>anomalies before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141" y="1158640"/>
            <a:ext cx="8229600" cy="311885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Ocean high-res models but </a:t>
            </a:r>
            <a:r>
              <a:rPr lang="en-US" dirty="0" smtClean="0">
                <a:solidFill>
                  <a:srgbClr val="FF0000"/>
                </a:solidFill>
              </a:rPr>
              <a:t>via abrupt delta-functions</a:t>
            </a:r>
          </a:p>
          <a:p>
            <a:pPr lvl="2"/>
            <a:r>
              <a:rPr lang="en-US" dirty="0" smtClean="0"/>
              <a:t>E.g. Moorman et al., 2019</a:t>
            </a:r>
          </a:p>
          <a:p>
            <a:pPr lvl="2"/>
            <a:endParaRPr lang="en-US" dirty="0"/>
          </a:p>
          <a:p>
            <a:r>
              <a:rPr lang="en-US" dirty="0" smtClean="0"/>
              <a:t>Transient coupled &amp; ocean models but </a:t>
            </a:r>
            <a:r>
              <a:rPr lang="en-US" dirty="0" smtClean="0">
                <a:solidFill>
                  <a:srgbClr val="FF0000"/>
                </a:solidFill>
              </a:rPr>
              <a:t>at coarse resolution</a:t>
            </a:r>
          </a:p>
          <a:p>
            <a:pPr lvl="2"/>
            <a:r>
              <a:rPr lang="en-US" dirty="0" err="1" smtClean="0"/>
              <a:t>Bronsealer</a:t>
            </a:r>
            <a:r>
              <a:rPr lang="en-US" dirty="0" smtClean="0"/>
              <a:t> et al., </a:t>
            </a:r>
            <a:r>
              <a:rPr lang="en-US" dirty="0" err="1" smtClean="0"/>
              <a:t>Golledge</a:t>
            </a:r>
            <a:r>
              <a:rPr lang="en-US" dirty="0" smtClean="0"/>
              <a:t> et al., </a:t>
            </a:r>
            <a:r>
              <a:rPr lang="en-US" dirty="0" err="1" smtClean="0"/>
              <a:t>Lago</a:t>
            </a:r>
            <a:r>
              <a:rPr lang="en-US" dirty="0" smtClean="0"/>
              <a:t> &amp; England, 2019</a:t>
            </a:r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88858" y="722156"/>
            <a:ext cx="8225883" cy="0"/>
          </a:xfrm>
          <a:prstGeom prst="line">
            <a:avLst/>
          </a:prstGeom>
          <a:ln w="571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5143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THMP.minus.CNTL_Antarctica_Annual-mean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45556" y="-1"/>
            <a:ext cx="4655713" cy="510603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5248" y="131309"/>
            <a:ext cx="35022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[Winds + Warming + MW] </a:t>
            </a:r>
            <a:endParaRPr lang="en-US" sz="2400" b="1" dirty="0" smtClean="0"/>
          </a:p>
          <a:p>
            <a:pPr algn="ctr"/>
            <a:r>
              <a:rPr lang="en-US" sz="2400" b="1" dirty="0" smtClean="0"/>
              <a:t>minus CONTROL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493960" y="1463683"/>
            <a:ext cx="2012991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ALL FORCINGS</a:t>
            </a:r>
          </a:p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RESPONSE</a:t>
            </a:r>
          </a:p>
          <a:p>
            <a:pPr algn="ctr"/>
            <a:endParaRPr lang="en-US" sz="2400" b="1" dirty="0" smtClean="0"/>
          </a:p>
          <a:p>
            <a:pPr algn="ctr"/>
            <a:r>
              <a:rPr lang="en-US" sz="2400" b="1" dirty="0" smtClean="0"/>
              <a:t>WINDS</a:t>
            </a:r>
          </a:p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+</a:t>
            </a:r>
            <a:r>
              <a:rPr lang="en-US" sz="2400" b="1" dirty="0" smtClean="0">
                <a:solidFill>
                  <a:srgbClr val="FF0000"/>
                </a:solidFill>
              </a:rPr>
              <a:t>WARMING</a:t>
            </a:r>
            <a:endParaRPr lang="en-US" sz="2400" b="1" dirty="0" smtClean="0">
              <a:solidFill>
                <a:srgbClr val="FF0000"/>
              </a:solidFill>
            </a:endParaRPr>
          </a:p>
          <a:p>
            <a:pPr algn="ctr"/>
            <a:r>
              <a:rPr lang="en-US" sz="2400" b="1" dirty="0" smtClean="0">
                <a:solidFill>
                  <a:srgbClr val="3366FF"/>
                </a:solidFill>
              </a:rPr>
              <a:t>+MW+</a:t>
            </a:r>
            <a:endParaRPr lang="en-US" sz="2400" dirty="0">
              <a:solidFill>
                <a:srgbClr val="3366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52568" y="127320"/>
            <a:ext cx="479618" cy="338554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3366FF"/>
                </a:solidFill>
              </a:rPr>
              <a:t>SSS</a:t>
            </a:r>
            <a:endParaRPr lang="en-US" sz="1600" dirty="0">
              <a:solidFill>
                <a:srgbClr val="3366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80394" y="121981"/>
            <a:ext cx="1480994" cy="338554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3366FF"/>
                </a:solidFill>
              </a:rPr>
              <a:t>Bottom salinity</a:t>
            </a:r>
            <a:endParaRPr lang="en-US" sz="1600" dirty="0">
              <a:solidFill>
                <a:srgbClr val="3366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18790" y="2584185"/>
            <a:ext cx="1954682" cy="338554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3366FF"/>
                </a:solidFill>
              </a:rPr>
              <a:t>Bottom temperature</a:t>
            </a:r>
            <a:endParaRPr lang="en-US" sz="1600" dirty="0">
              <a:solidFill>
                <a:srgbClr val="3366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82089" y="2574778"/>
            <a:ext cx="1967322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3366FF"/>
                </a:solidFill>
              </a:rPr>
              <a:t>Bottom AGE</a:t>
            </a:r>
            <a:endParaRPr lang="en-US" sz="1600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143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THMP.minus.WTHM_Antarctica_Annual-mean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24566" y="0"/>
            <a:ext cx="4696471" cy="515073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5248" y="131309"/>
            <a:ext cx="3502281" cy="1200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[Winds + Warming + MW] </a:t>
            </a:r>
            <a:endParaRPr lang="en-US" sz="2400" b="1" dirty="0" smtClean="0"/>
          </a:p>
          <a:p>
            <a:pPr algn="ctr"/>
            <a:r>
              <a:rPr lang="en-US" sz="2400" b="1" dirty="0" smtClean="0"/>
              <a:t>minus </a:t>
            </a:r>
            <a:endParaRPr lang="en-US" sz="2400" b="1" dirty="0" smtClean="0"/>
          </a:p>
          <a:p>
            <a:pPr algn="ctr"/>
            <a:r>
              <a:rPr lang="en-US" sz="2400" b="1" dirty="0" smtClean="0"/>
              <a:t>[Winds + Warming]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577592" y="2137909"/>
            <a:ext cx="184572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3366FF"/>
                </a:solidFill>
              </a:rPr>
              <a:t>MW EFFECTS </a:t>
            </a:r>
          </a:p>
          <a:p>
            <a:pPr algn="ctr"/>
            <a:r>
              <a:rPr lang="en-US" sz="2400" b="1" dirty="0" smtClean="0">
                <a:solidFill>
                  <a:srgbClr val="3366FF"/>
                </a:solidFill>
              </a:rPr>
              <a:t>ONLY</a:t>
            </a:r>
            <a:endParaRPr lang="en-US" sz="2400" b="1" dirty="0" smtClean="0">
              <a:solidFill>
                <a:srgbClr val="3366FF"/>
              </a:solidFill>
            </a:endParaRPr>
          </a:p>
          <a:p>
            <a:pPr algn="ctr"/>
            <a:endParaRPr lang="en-US" sz="2400" b="1" dirty="0" smtClean="0">
              <a:solidFill>
                <a:srgbClr val="3366FF"/>
              </a:solidFill>
            </a:endParaRPr>
          </a:p>
          <a:p>
            <a:pPr algn="ctr"/>
            <a:endParaRPr lang="en-US" sz="2400" dirty="0">
              <a:solidFill>
                <a:srgbClr val="3366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52568" y="127320"/>
            <a:ext cx="479618" cy="338554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3366FF"/>
                </a:solidFill>
              </a:rPr>
              <a:t>SSS</a:t>
            </a:r>
            <a:endParaRPr lang="en-US" sz="1600" dirty="0">
              <a:solidFill>
                <a:srgbClr val="3366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80394" y="121981"/>
            <a:ext cx="1480994" cy="338554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3366FF"/>
                </a:solidFill>
              </a:rPr>
              <a:t>Bottom salinity</a:t>
            </a:r>
            <a:endParaRPr lang="en-US" sz="1600" dirty="0">
              <a:solidFill>
                <a:srgbClr val="3366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18790" y="2584185"/>
            <a:ext cx="1954682" cy="338554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3366FF"/>
                </a:solidFill>
              </a:rPr>
              <a:t>Bottom temperature</a:t>
            </a:r>
            <a:endParaRPr lang="en-US" sz="1600" dirty="0">
              <a:solidFill>
                <a:srgbClr val="3366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82089" y="2574778"/>
            <a:ext cx="1967322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3366FF"/>
                </a:solidFill>
              </a:rPr>
              <a:t>Bottom AGE</a:t>
            </a:r>
            <a:endParaRPr lang="en-US" sz="1600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143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192" y="0"/>
            <a:ext cx="4126730" cy="23695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13" y="2530593"/>
            <a:ext cx="8356660" cy="261290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07724" y="1223132"/>
            <a:ext cx="139012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solidFill>
                  <a:srgbClr val="3366FF"/>
                </a:solidFill>
              </a:rPr>
              <a:t>AABW CELL</a:t>
            </a:r>
            <a:endParaRPr lang="en-US" sz="2000" dirty="0" smtClean="0">
              <a:solidFill>
                <a:srgbClr val="3366FF"/>
              </a:solidFill>
            </a:endParaRPr>
          </a:p>
          <a:p>
            <a:pPr algn="ctr"/>
            <a:endParaRPr lang="en-US" sz="2000" dirty="0" smtClean="0">
              <a:solidFill>
                <a:srgbClr val="3366FF"/>
              </a:solidFill>
            </a:endParaRPr>
          </a:p>
          <a:p>
            <a:pPr algn="ctr"/>
            <a:endParaRPr lang="en-US" sz="2000" dirty="0">
              <a:solidFill>
                <a:srgbClr val="3366FF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231999" y="1429926"/>
            <a:ext cx="1461886" cy="319852"/>
          </a:xfrm>
          <a:prstGeom prst="straightConnector1">
            <a:avLst/>
          </a:prstGeom>
          <a:ln w="28575" cmpd="sng">
            <a:solidFill>
              <a:srgbClr val="3366FF"/>
            </a:solidFill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50519" y="119899"/>
            <a:ext cx="3231999" cy="707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2000" dirty="0" smtClean="0"/>
              <a:t>OVERTURNING CIRCULATION</a:t>
            </a:r>
          </a:p>
          <a:p>
            <a:pPr algn="ctr"/>
            <a:r>
              <a:rPr lang="en-US" sz="2000" dirty="0" smtClean="0"/>
              <a:t>IN DENSITY COORDINATES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306399" y="4111037"/>
            <a:ext cx="1033329" cy="890235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249984" y="4111037"/>
            <a:ext cx="1033329" cy="890235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25408" y="2359105"/>
            <a:ext cx="3066814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ALL FORCINGS RESPONSE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872618" y="2344444"/>
            <a:ext cx="3066814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MELTWATER RESPONSE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143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49902"/>
          <a:stretch/>
        </p:blipFill>
        <p:spPr>
          <a:xfrm>
            <a:off x="310445" y="634135"/>
            <a:ext cx="8443292" cy="390023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58076" y="0"/>
            <a:ext cx="67674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3366FF"/>
                </a:solidFill>
                <a:latin typeface="Arial" charset="0"/>
                <a:ea typeface="ＭＳ Ｐゴシック" charset="0"/>
                <a:cs typeface="ＭＳ Ｐゴシック" charset="0"/>
              </a:rPr>
              <a:t>OBSERVED</a:t>
            </a:r>
            <a:r>
              <a:rPr lang="en-US" sz="2400" dirty="0">
                <a:solidFill>
                  <a:srgbClr val="3366FF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 smtClean="0">
                <a:solidFill>
                  <a:srgbClr val="3366FF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 smtClean="0">
                <a:solidFill>
                  <a:srgbClr val="3366FF"/>
                </a:solidFill>
                <a:latin typeface="Arial" charset="0"/>
                <a:ea typeface="ＭＳ Ｐゴシック" charset="0"/>
                <a:cs typeface="ＭＳ Ｐゴシック" charset="0"/>
              </a:rPr>
              <a:t>ABYSSAL  </a:t>
            </a:r>
            <a:r>
              <a:rPr lang="en-US" sz="2400" dirty="0" smtClean="0">
                <a:solidFill>
                  <a:srgbClr val="3366FF"/>
                </a:solidFill>
                <a:latin typeface="Arial" charset="0"/>
                <a:ea typeface="ＭＳ Ｐゴシック" charset="0"/>
                <a:cs typeface="ＭＳ Ｐゴシック" charset="0"/>
              </a:rPr>
              <a:t>(&gt;4000m) </a:t>
            </a:r>
            <a:r>
              <a:rPr lang="en-US" sz="2400" dirty="0" smtClean="0">
                <a:solidFill>
                  <a:srgbClr val="3366FF"/>
                </a:solidFill>
                <a:latin typeface="Arial" charset="0"/>
                <a:ea typeface="ＭＳ Ｐゴシック" charset="0"/>
                <a:cs typeface="ＭＳ Ｐゴシック" charset="0"/>
              </a:rPr>
              <a:t> T  CHANGE</a:t>
            </a:r>
            <a:endParaRPr lang="en-US" sz="2400" dirty="0">
              <a:solidFill>
                <a:srgbClr val="3366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50118" y="4534368"/>
            <a:ext cx="29414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3366FF"/>
                </a:solidFill>
                <a:latin typeface="Arial" charset="0"/>
                <a:ea typeface="ＭＳ Ｐゴシック" charset="0"/>
                <a:cs typeface="ＭＳ Ｐゴシック" charset="0"/>
              </a:rPr>
              <a:t>2000’s relative to 1990’s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6718654" y="4741433"/>
            <a:ext cx="22787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PURKEY &amp; JOHNSON 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636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279</Words>
  <Application>Microsoft Macintosh PowerPoint</Application>
  <PresentationFormat>On-screen Show (16:9)</PresentationFormat>
  <Paragraphs>74</Paragraphs>
  <Slides>12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Other studies have applied MW anomalies before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UNSW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England</dc:creator>
  <cp:lastModifiedBy>Matthew England</cp:lastModifiedBy>
  <cp:revision>12</cp:revision>
  <dcterms:created xsi:type="dcterms:W3CDTF">2021-06-09T08:08:48Z</dcterms:created>
  <dcterms:modified xsi:type="dcterms:W3CDTF">2021-06-09T10:10:15Z</dcterms:modified>
</cp:coreProperties>
</file>